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9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2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9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7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6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1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8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9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4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7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6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42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-inde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library@utmck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D0800E-2126-41F1-8964-6D9B88E6F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1"/>
          <a:stretch/>
        </p:blipFill>
        <p:spPr>
          <a:xfrm>
            <a:off x="-31" y="10"/>
            <a:ext cx="12192031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D57664-637D-40CA-83F2-B729A932B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915076"/>
            <a:ext cx="12188952" cy="1942924"/>
          </a:xfrm>
          <a:prstGeom prst="rect">
            <a:avLst/>
          </a:prstGeom>
          <a:gradFill>
            <a:gsLst>
              <a:gs pos="4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16984-721C-461E-BC86-4B933B3E5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en-US" sz="4800" dirty="0">
                <a:solidFill>
                  <a:srgbClr val="000000"/>
                </a:solidFill>
              </a:rPr>
              <a:t>Research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Impact Support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97860-6D73-4A6A-AB9C-5C7D400DE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4109" y="5605670"/>
            <a:ext cx="3584365" cy="920948"/>
          </a:xfrm>
        </p:spPr>
        <p:txBody>
          <a:bodyPr anchor="ctr">
            <a:normAutofit lnSpcReduction="10000"/>
          </a:bodyPr>
          <a:lstStyle/>
          <a:p>
            <a:r>
              <a:rPr lang="en-US" sz="2000" b="1" dirty="0"/>
              <a:t>Martha Earl, MSLS</a:t>
            </a:r>
          </a:p>
          <a:p>
            <a:r>
              <a:rPr lang="en-US" sz="2000" dirty="0"/>
              <a:t>August 11, 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6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0F0F-AA8B-4F9D-B9E3-0D28B0E5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4" y="286603"/>
            <a:ext cx="10818056" cy="1450757"/>
          </a:xfrm>
        </p:spPr>
        <p:txBody>
          <a:bodyPr/>
          <a:lstStyle/>
          <a:p>
            <a:r>
              <a:rPr lang="en-US" dirty="0"/>
              <a:t>https://preston.libguides.com/research/impact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EC4177-CB2A-41CF-A836-AEFE7E6B93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890" t="23768" r="7308" b="6455"/>
          <a:stretch/>
        </p:blipFill>
        <p:spPr>
          <a:xfrm>
            <a:off x="337624" y="1941342"/>
            <a:ext cx="7835705" cy="4501661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DB7E962-8199-4CD9-9121-090460DED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3330" y="1941342"/>
            <a:ext cx="3263704" cy="4318781"/>
          </a:xfrm>
          <a:noFill/>
        </p:spPr>
        <p:txBody>
          <a:bodyPr/>
          <a:lstStyle/>
          <a:p>
            <a:r>
              <a:rPr lang="en-US" dirty="0"/>
              <a:t>Use Scopus or Web of Science to find your current h-index. The h-index cannot go down in value. </a:t>
            </a:r>
          </a:p>
          <a:p>
            <a:r>
              <a:rPr lang="en-US" dirty="0"/>
              <a:t>Only your h-index from one of those databases will count. Or you may calculate your own using the Hirsch equation. </a:t>
            </a:r>
            <a:r>
              <a:rPr lang="en-US" dirty="0">
                <a:hlinkClick r:id="rId3"/>
              </a:rPr>
              <a:t>https://en.wikipedia.org/wiki/H-index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8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8234-18F8-4842-939E-2D1C0B5CE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86603"/>
            <a:ext cx="10718358" cy="1450757"/>
          </a:xfrm>
        </p:spPr>
        <p:txBody>
          <a:bodyPr/>
          <a:lstStyle/>
          <a:p>
            <a:r>
              <a:rPr lang="en-US" dirty="0"/>
              <a:t>https://preston.libguides.com/research/impact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7DDC93-9647-4879-AB9F-8A220F65AC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960" t="13489" r="5980" b="10445"/>
          <a:stretch/>
        </p:blipFill>
        <p:spPr>
          <a:xfrm>
            <a:off x="316420" y="2014330"/>
            <a:ext cx="7767405" cy="402866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3CB27-365C-4598-98BE-1A6EA8081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83826" y="2120846"/>
            <a:ext cx="3509176" cy="3748194"/>
          </a:xfrm>
        </p:spPr>
        <p:txBody>
          <a:bodyPr/>
          <a:lstStyle/>
          <a:p>
            <a:r>
              <a:rPr lang="en-US" dirty="0"/>
              <a:t>Use Journal Citation Reports first to look for the journal impact factor. Use the most current year’s impact factor. </a:t>
            </a:r>
          </a:p>
          <a:p>
            <a:r>
              <a:rPr lang="en-US" dirty="0"/>
              <a:t>Use </a:t>
            </a:r>
            <a:r>
              <a:rPr lang="en-US" dirty="0" err="1"/>
              <a:t>SCImago</a:t>
            </a:r>
            <a:r>
              <a:rPr lang="en-US" dirty="0"/>
              <a:t> if you cannot find the impact factor in JCR. </a:t>
            </a:r>
          </a:p>
          <a:p>
            <a:r>
              <a:rPr lang="en-US" dirty="0"/>
              <a:t>Note the useful Step by Step Guide.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38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948618-E7AD-4BBD-8E3E-CD512DB5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3" y="286603"/>
            <a:ext cx="11324491" cy="1450757"/>
          </a:xfrm>
        </p:spPr>
        <p:txBody>
          <a:bodyPr/>
          <a:lstStyle/>
          <a:p>
            <a:r>
              <a:rPr lang="en-US" dirty="0"/>
              <a:t>Ask your Preston library faculty colleagues.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68EB13-E477-4BB9-8E6F-27D00162B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748" y="2076450"/>
            <a:ext cx="2381250" cy="2705100"/>
          </a:xfrm>
          <a:prstGeom prst="rect">
            <a:avLst/>
          </a:prstGeom>
        </p:spPr>
      </p:pic>
      <p:pic>
        <p:nvPicPr>
          <p:cNvPr id="17" name="Picture 1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99D4BBC-D219-441B-BD0A-07B3A088A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3" y="1995895"/>
            <a:ext cx="1950720" cy="2926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A194A0-4DB9-44D6-BF22-A1F93C062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280" y="2238375"/>
            <a:ext cx="1676400" cy="2381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1315E6-295F-4DFA-9E6F-F65EDF7E4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962" y="2238375"/>
            <a:ext cx="1676400" cy="23812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03A2DF-7022-4025-8DEB-8EAA24BDF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3060" y="2238375"/>
            <a:ext cx="1752600" cy="26098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E75B4A9-EA7C-4D63-9088-54666AD6F612}"/>
              </a:ext>
            </a:extLst>
          </p:cNvPr>
          <p:cNvSpPr txBox="1"/>
          <p:nvPr/>
        </p:nvSpPr>
        <p:spPr>
          <a:xfrm>
            <a:off x="1097280" y="5303520"/>
            <a:ext cx="969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Martha Earl, Kelsey </a:t>
            </a:r>
            <a:r>
              <a:rPr lang="en-US" dirty="0" err="1"/>
              <a:t>Grabeel</a:t>
            </a:r>
            <a:r>
              <a:rPr lang="en-US" dirty="0"/>
              <a:t>, Michael Lindsay, David Petersen, Alexandra </a:t>
            </a:r>
            <a:r>
              <a:rPr lang="en-US" dirty="0" err="1"/>
              <a:t>Quesenberry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2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7B75-BD40-44D7-B5F5-F4BCA854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Guidance for the Assessment of Publication Productivity by GSM AAPTC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F2991-307F-4C89-8F14-085A3899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new guidelines focus upon evaluation of the following metrics of productivity, which will be requested from the faculty member at the time of application:</a:t>
            </a:r>
          </a:p>
          <a:p>
            <a:r>
              <a:rPr lang="en-US" dirty="0"/>
              <a:t>1.	The </a:t>
            </a:r>
            <a:r>
              <a:rPr lang="en-US" dirty="0">
                <a:highlight>
                  <a:srgbClr val="FFFF00"/>
                </a:highlight>
              </a:rPr>
              <a:t>h-index of the applicant (which can be obtained from staff at the Preston Medical Library)</a:t>
            </a:r>
            <a:r>
              <a:rPr lang="en-US" dirty="0"/>
              <a:t> will be determined by the higher of the </a:t>
            </a:r>
            <a:r>
              <a:rPr lang="en-US" dirty="0">
                <a:highlight>
                  <a:srgbClr val="FFFF00"/>
                </a:highlight>
              </a:rPr>
              <a:t>Scopus</a:t>
            </a:r>
            <a:r>
              <a:rPr lang="en-US" dirty="0"/>
              <a:t> and </a:t>
            </a:r>
            <a:r>
              <a:rPr lang="en-US" dirty="0">
                <a:highlight>
                  <a:srgbClr val="FFFF00"/>
                </a:highlight>
              </a:rPr>
              <a:t>Web of Science indices.</a:t>
            </a:r>
          </a:p>
          <a:p>
            <a:r>
              <a:rPr lang="en-US" dirty="0"/>
              <a:t>2.	Total number of peer-reviewed publications.</a:t>
            </a:r>
          </a:p>
          <a:p>
            <a:r>
              <a:rPr lang="en-US" dirty="0"/>
              <a:t>3.	The </a:t>
            </a:r>
            <a:r>
              <a:rPr lang="en-US" dirty="0">
                <a:highlight>
                  <a:srgbClr val="FFFF00"/>
                </a:highlight>
              </a:rPr>
              <a:t>applicant’s position in the author list </a:t>
            </a:r>
            <a:r>
              <a:rPr lang="en-US" dirty="0"/>
              <a:t>and </a:t>
            </a:r>
            <a:r>
              <a:rPr lang="en-US" dirty="0">
                <a:highlight>
                  <a:srgbClr val="FFFF00"/>
                </a:highlight>
              </a:rPr>
              <a:t>journal impact factor for each peer-reviewed publication over the last 5 years (the “5-y Power” score).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9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8387-B399-4894-8D89-0C3D4E1B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Guidance for the Assessment of Publication Productivity by GSM AAPTC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336F5-E9D4-4149-A99A-4A08E141B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0000"/>
                </a:solidFill>
              </a:rPr>
              <a:t>Only publications cited in PubMed with an impact factor of 1.00 or greater will be used in the calculations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422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0875-7C2D-4483-B995-6CBF043A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Guidance for the Assessment of Publication Productivity by GSM AAPTC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26A59E-7FDF-4117-8C8B-A4505C5E8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342" y="2445683"/>
            <a:ext cx="11488275" cy="26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D400-4341-4C43-9214-53CD1554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Guidance for the Assessment of Publication Productivity by GSM AAPTC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86EF4-BA93-492C-9395-4145E8FE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metric for non-tenure clinician and teachers was derived by estimating ~2/3 of the requirement of research faculty in accordance with UTHSC-Memphis values for faculty h-index data.</a:t>
            </a:r>
          </a:p>
          <a:p>
            <a:r>
              <a:rPr lang="en-US" dirty="0"/>
              <a:t>The 5-y Power score is calculated by multiplying the impact factor of the journal (at the current time, which can be obtained at scijournal.org) by 2 for first or last author placement, and by 1 for any other author place. The Power score is determined for the previous 5 years.</a:t>
            </a:r>
          </a:p>
          <a:p>
            <a:r>
              <a:rPr lang="en-US" dirty="0"/>
              <a:t>Journal Citation Reports is preferable for finding the journal impact factors. Scopus is preferable for finding author h-index.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0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74669-0346-421B-BDA5-15AD0ACF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Guidance for the Assessment of Publication Productivity by GSM AAPTC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192EE-5DE1-4925-82D1-F9B5CAEE1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Assistance with all aspects of data gathering to complete this new series of metrics can be obtained from the Preston Medical Library/Health Information Center faculty.</a:t>
            </a:r>
          </a:p>
          <a:p>
            <a:r>
              <a:rPr lang="en-US" sz="3600" dirty="0"/>
              <a:t>Call 305-9525 or email </a:t>
            </a:r>
            <a:r>
              <a:rPr lang="en-US" sz="3600" dirty="0">
                <a:hlinkClick r:id="rId2"/>
              </a:rPr>
              <a:t>library@utmck.edu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930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CC0D-5A26-44A1-9DEF-C3059A853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9151"/>
          </a:xfrm>
        </p:spPr>
        <p:txBody>
          <a:bodyPr/>
          <a:lstStyle/>
          <a:p>
            <a:r>
              <a:rPr lang="en-US" dirty="0"/>
              <a:t>Evaluation of Publication Productivity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4E3542D-D896-49DF-AD1C-FB65EF7A2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493556"/>
              </p:ext>
            </p:extLst>
          </p:nvPr>
        </p:nvGraphicFramePr>
        <p:xfrm>
          <a:off x="1775791" y="1934817"/>
          <a:ext cx="8163341" cy="4333462"/>
        </p:xfrm>
        <a:graphic>
          <a:graphicData uri="http://schemas.openxmlformats.org/drawingml/2006/table">
            <a:tbl>
              <a:tblPr/>
              <a:tblGrid>
                <a:gridCol w="3090973">
                  <a:extLst>
                    <a:ext uri="{9D8B030D-6E8A-4147-A177-3AD203B41FA5}">
                      <a16:colId xmlns:a16="http://schemas.microsoft.com/office/drawing/2014/main" val="1429967746"/>
                    </a:ext>
                  </a:extLst>
                </a:gridCol>
                <a:gridCol w="1268092">
                  <a:extLst>
                    <a:ext uri="{9D8B030D-6E8A-4147-A177-3AD203B41FA5}">
                      <a16:colId xmlns:a16="http://schemas.microsoft.com/office/drawing/2014/main" val="749620697"/>
                    </a:ext>
                  </a:extLst>
                </a:gridCol>
                <a:gridCol w="1268092">
                  <a:extLst>
                    <a:ext uri="{9D8B030D-6E8A-4147-A177-3AD203B41FA5}">
                      <a16:colId xmlns:a16="http://schemas.microsoft.com/office/drawing/2014/main" val="1435053839"/>
                    </a:ext>
                  </a:extLst>
                </a:gridCol>
                <a:gridCol w="1268092">
                  <a:extLst>
                    <a:ext uri="{9D8B030D-6E8A-4147-A177-3AD203B41FA5}">
                      <a16:colId xmlns:a16="http://schemas.microsoft.com/office/drawing/2014/main" val="2411597881"/>
                    </a:ext>
                  </a:extLst>
                </a:gridCol>
                <a:gridCol w="1268092">
                  <a:extLst>
                    <a:ext uri="{9D8B030D-6E8A-4147-A177-3AD203B41FA5}">
                      <a16:colId xmlns:a16="http://schemas.microsoft.com/office/drawing/2014/main" val="3452502901"/>
                    </a:ext>
                  </a:extLst>
                </a:gridCol>
              </a:tblGrid>
              <a:tr h="265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73025" algn="l"/>
                        </a:tabLs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Publications (specify number)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Author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Author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Co-Author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49738"/>
                  </a:ext>
                </a:extLst>
              </a:tr>
              <a:tr h="8210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peer-reviewed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manuscripts  (original communications only; PubMed cited; IF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196822"/>
                  </a:ext>
                </a:extLst>
              </a:tr>
              <a:tr h="8210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peer-reviewed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case reports, reviews, and similar communications (PubMed cited; IF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67578"/>
                  </a:ext>
                </a:extLst>
              </a:tr>
              <a:tr h="8210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peer-reviewed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manuscripts published (PubMed cited; IF &gt; 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632639"/>
                  </a:ext>
                </a:extLst>
              </a:tr>
              <a:tr h="2654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836801"/>
                  </a:ext>
                </a:extLst>
              </a:tr>
              <a:tr h="2654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manuscripts published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318753"/>
                  </a:ext>
                </a:extLst>
              </a:tr>
              <a:tr h="2654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manuscripts in press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568911"/>
                  </a:ext>
                </a:extLst>
              </a:tr>
              <a:tr h="543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manuscripts submitted or in revision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324760"/>
                  </a:ext>
                </a:extLst>
              </a:tr>
              <a:tr h="2654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book chapters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8123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BF486CD-07AD-4003-AEC1-51FB5F6F1DC4}"/>
              </a:ext>
            </a:extLst>
          </p:cNvPr>
          <p:cNvSpPr txBox="1"/>
          <p:nvPr/>
        </p:nvSpPr>
        <p:spPr>
          <a:xfrm>
            <a:off x="10164417" y="2584174"/>
            <a:ext cx="1908313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publications beginning with your undergraduate years.  </a:t>
            </a:r>
          </a:p>
          <a:p>
            <a:endParaRPr lang="en-US" dirty="0"/>
          </a:p>
          <a:p>
            <a:r>
              <a:rPr lang="en-US" dirty="0"/>
              <a:t>Published abstracts do not count. </a:t>
            </a:r>
          </a:p>
          <a:p>
            <a:endParaRPr lang="en-US" dirty="0"/>
          </a:p>
          <a:p>
            <a:r>
              <a:rPr lang="en-US" dirty="0"/>
              <a:t>Explain books and media in the narrative.</a:t>
            </a:r>
          </a:p>
        </p:txBody>
      </p:sp>
    </p:spTree>
    <p:extLst>
      <p:ext uri="{BB962C8B-B14F-4D97-AF65-F5344CB8AC3E}">
        <p14:creationId xmlns:p14="http://schemas.microsoft.com/office/powerpoint/2010/main" val="242996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046F214-D06E-41AE-BAE5-3B18CB7F5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623573"/>
              </p:ext>
            </p:extLst>
          </p:nvPr>
        </p:nvGraphicFramePr>
        <p:xfrm>
          <a:off x="1617236" y="1005652"/>
          <a:ext cx="5988050" cy="3464433"/>
        </p:xfrm>
        <a:graphic>
          <a:graphicData uri="http://schemas.openxmlformats.org/drawingml/2006/table">
            <a:tbl>
              <a:tblPr firstRow="1" firstCol="1" bandRow="1"/>
              <a:tblGrid>
                <a:gridCol w="1425575">
                  <a:extLst>
                    <a:ext uri="{9D8B030D-6E8A-4147-A177-3AD203B41FA5}">
                      <a16:colId xmlns:a16="http://schemas.microsoft.com/office/drawing/2014/main" val="266147601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1553608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929635115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4043413629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805835827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1871777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Original Research Publication title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Impact Factor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[scijournal.org]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First, Last, Co-author</a:t>
                      </a:r>
                      <a:r>
                        <a:rPr lang="en-US" sz="10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10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240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682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441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647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683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09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814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08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other Communications Publication title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Impact Factor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[scijournal.org]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First, Last, Co-author</a:t>
                      </a:r>
                      <a:r>
                        <a:rPr lang="en-US" sz="10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10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71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148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367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278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515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459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443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493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53289"/>
                  </a:ext>
                </a:extLst>
              </a:tr>
            </a:tbl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2F29F669-8EBF-4D10-B0C4-1C48C2D16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236" y="6044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 Year Power Scoring Table for Peer-Reviewed Publications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(PubMed cited; IF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64A53F-B1BA-4462-9B29-35169062C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160" y="4659056"/>
            <a:ext cx="5942076" cy="11932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71182A-B86A-43A5-8754-3F44D370316C}"/>
              </a:ext>
            </a:extLst>
          </p:cNvPr>
          <p:cNvSpPr txBox="1"/>
          <p:nvPr/>
        </p:nvSpPr>
        <p:spPr>
          <a:xfrm>
            <a:off x="8719931" y="1338470"/>
            <a:ext cx="2849218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Only journals from the last 5 years that are indexed in PubMed and have an impact factor of greater than or equal to one. 2015-2020</a:t>
            </a:r>
          </a:p>
        </p:txBody>
      </p:sp>
    </p:spTree>
    <p:extLst>
      <p:ext uri="{BB962C8B-B14F-4D97-AF65-F5344CB8AC3E}">
        <p14:creationId xmlns:p14="http://schemas.microsoft.com/office/powerpoint/2010/main" val="141050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F8B24-B7F9-4A09-9AFA-68E03312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42" y="286604"/>
            <a:ext cx="11589128" cy="8663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000" b="1" dirty="0"/>
              <a:t>Type “impact” into the Subject Guides search box.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14B23-AB8C-412D-9C11-274669178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1" t="14837" r="18075" b="6058"/>
          <a:stretch/>
        </p:blipFill>
        <p:spPr>
          <a:xfrm>
            <a:off x="0" y="1152941"/>
            <a:ext cx="12192000" cy="5261112"/>
          </a:xfrm>
        </p:spPr>
      </p:pic>
    </p:spTree>
    <p:extLst>
      <p:ext uri="{BB962C8B-B14F-4D97-AF65-F5344CB8AC3E}">
        <p14:creationId xmlns:p14="http://schemas.microsoft.com/office/powerpoint/2010/main" val="1699107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E68477"/>
      </a:accent1>
      <a:accent2>
        <a:srgbClr val="DC9442"/>
      </a:accent2>
      <a:accent3>
        <a:srgbClr val="A9A557"/>
      </a:accent3>
      <a:accent4>
        <a:srgbClr val="89B045"/>
      </a:accent4>
      <a:accent5>
        <a:srgbClr val="61B44B"/>
      </a:accent5>
      <a:accent6>
        <a:srgbClr val="45B85C"/>
      </a:accent6>
      <a:hlink>
        <a:srgbClr val="598C93"/>
      </a:hlink>
      <a:folHlink>
        <a:srgbClr val="7F7F7F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756</Words>
  <Application>Microsoft Office PowerPoint</Application>
  <PresentationFormat>Widescreen</PresentationFormat>
  <Paragraphs>186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Avenir Next LT Pro Light</vt:lpstr>
      <vt:lpstr>Calibri</vt:lpstr>
      <vt:lpstr>Times New Roman</vt:lpstr>
      <vt:lpstr>RetrospectVTI</vt:lpstr>
      <vt:lpstr>Research Impact Support </vt:lpstr>
      <vt:lpstr>Guidance for the Assessment of Publication Productivity by GSM AAPTC</vt:lpstr>
      <vt:lpstr>Guidance for the Assessment of Publication Productivity by GSM AAPTC</vt:lpstr>
      <vt:lpstr>Guidance for the Assessment of Publication Productivity by GSM AAPTC</vt:lpstr>
      <vt:lpstr>Guidance for the Assessment of Publication Productivity by GSM AAPTC</vt:lpstr>
      <vt:lpstr>Guidance for the Assessment of Publication Productivity by GSM AAPTC</vt:lpstr>
      <vt:lpstr>Evaluation of Publication Productivity </vt:lpstr>
      <vt:lpstr>PowerPoint Presentation</vt:lpstr>
      <vt:lpstr>Type “impact” into the Subject Guides search box. </vt:lpstr>
      <vt:lpstr>https://preston.libguides.com/research/impact</vt:lpstr>
      <vt:lpstr>https://preston.libguides.com/research/impact</vt:lpstr>
      <vt:lpstr>Ask your Preston library faculty colleagues.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Impact Support</dc:title>
  <dc:creator>Martha Earl</dc:creator>
  <cp:lastModifiedBy>Littleton, Connie L</cp:lastModifiedBy>
  <cp:revision>8</cp:revision>
  <dcterms:created xsi:type="dcterms:W3CDTF">2020-08-11T22:45:24Z</dcterms:created>
  <dcterms:modified xsi:type="dcterms:W3CDTF">2020-08-18T17:19:40Z</dcterms:modified>
</cp:coreProperties>
</file>